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9" r:id="rId1"/>
  </p:sldMasterIdLst>
  <p:sldIdLst>
    <p:sldId id="256" r:id="rId2"/>
    <p:sldId id="264" r:id="rId3"/>
    <p:sldId id="265" r:id="rId4"/>
    <p:sldId id="266" r:id="rId5"/>
    <p:sldId id="267" r:id="rId6"/>
    <p:sldId id="268" r:id="rId7"/>
    <p:sldId id="273" r:id="rId8"/>
    <p:sldId id="262" r:id="rId9"/>
    <p:sldId id="27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28" y="-3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6C06386-6845-44F2-8209-E12BCF258F88}" type="datetimeFigureOut">
              <a:rPr lang="en-US" smtClean="0"/>
              <a:pPr/>
              <a:t>11/01/15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754ED01-E2A0-4C1E-8E21-014B9904157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C06386-6845-44F2-8209-E12BCF258F88}" type="datetimeFigureOut">
              <a:rPr lang="en-US" smtClean="0"/>
              <a:pPr/>
              <a:t>11/01/15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C06386-6845-44F2-8209-E12BCF258F88}" type="datetimeFigureOut">
              <a:rPr lang="en-US" smtClean="0"/>
              <a:pPr/>
              <a:t>11/01/15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6C06386-6845-44F2-8209-E12BCF258F88}" type="datetimeFigureOut">
              <a:rPr lang="en-US" smtClean="0"/>
              <a:pPr/>
              <a:t>11/01/15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6C06386-6845-44F2-8209-E12BCF258F88}" type="datetimeFigureOut">
              <a:rPr lang="en-US" smtClean="0"/>
              <a:pPr/>
              <a:t>11/01/15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C06386-6845-44F2-8209-E12BCF258F88}" type="datetimeFigureOut">
              <a:rPr lang="en-US" smtClean="0"/>
              <a:pPr/>
              <a:t>11/01/15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6C06386-6845-44F2-8209-E12BCF258F88}" type="datetimeFigureOut">
              <a:rPr lang="en-US" smtClean="0"/>
              <a:pPr/>
              <a:t>11/01/15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6C06386-6845-44F2-8209-E12BCF258F88}" type="datetimeFigureOut">
              <a:rPr lang="en-US" smtClean="0"/>
              <a:pPr/>
              <a:t>11/01/15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C06386-6845-44F2-8209-E12BCF258F88}" type="datetimeFigureOut">
              <a:rPr lang="en-US" smtClean="0"/>
              <a:pPr/>
              <a:t>11/01/15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4CE2C05-FA8C-4219-A7CB-0B94D078EB64}"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C06386-6845-44F2-8209-E12BCF258F88}" type="datetimeFigureOut">
              <a:rPr lang="en-US" smtClean="0"/>
              <a:pPr/>
              <a:t>11/01/15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96C06386-6845-44F2-8209-E12BCF258F88}" type="datetimeFigureOut">
              <a:rPr lang="en-US" smtClean="0"/>
              <a:pPr/>
              <a:t>11/01/15</a:t>
            </a:fld>
            <a:endParaRPr lang="en-IN"/>
          </a:p>
        </p:txBody>
      </p:sp>
      <p:sp>
        <p:nvSpPr>
          <p:cNvPr id="9" name="Slide Number Placeholder 8"/>
          <p:cNvSpPr>
            <a:spLocks noGrp="1"/>
          </p:cNvSpPr>
          <p:nvPr>
            <p:ph type="sldNum" sz="quarter" idx="11"/>
          </p:nvPr>
        </p:nvSpPr>
        <p:spPr/>
        <p:txBody>
          <a:bodyPr/>
          <a:lstStyle/>
          <a:p>
            <a:fld id="{84CE2C05-FA8C-4219-A7CB-0B94D078EB64}" type="slidenum">
              <a:rPr lang="en-IN" smtClean="0"/>
              <a:pPr/>
              <a:t>‹#›</a:t>
            </a:fld>
            <a:endParaRPr lang="en-IN"/>
          </a:p>
        </p:txBody>
      </p:sp>
      <p:sp>
        <p:nvSpPr>
          <p:cNvPr id="10" name="Footer Placeholder 9"/>
          <p:cNvSpPr>
            <a:spLocks noGrp="1"/>
          </p:cNvSpPr>
          <p:nvPr>
            <p:ph type="ftr" sz="quarter" idx="12"/>
          </p:nvPr>
        </p:nvSpPr>
        <p:spPr/>
        <p:txBody>
          <a:bodyPr/>
          <a:lstStyle/>
          <a:p>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84CE2C05-FA8C-4219-A7CB-0B94D078EB64}" type="slidenum">
              <a:rPr lang="en-IN" smtClean="0"/>
              <a:pPr/>
              <a:t>‹#›</a:t>
            </a:fld>
            <a:endParaRPr lang="en-IN"/>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IN"/>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96C06386-6845-44F2-8209-E12BCF258F88}" type="datetimeFigureOut">
              <a:rPr lang="en-US" smtClean="0"/>
              <a:pPr/>
              <a:t>11/01/15</a:t>
            </a:fld>
            <a:endParaRPr lang="en-IN"/>
          </a:p>
        </p:txBody>
      </p:sp>
    </p:spTree>
  </p:cSld>
  <p:clrMap bg1="lt1" tx1="dk1" bg2="lt2" tx2="dk2" accent1="accent1" accent2="accent2" accent3="accent3" accent4="accent4" accent5="accent5" accent6="accent6" hlink="hlink" folHlink="folHlink"/>
  <p:sldLayoutIdLst>
    <p:sldLayoutId id="2147483910" r:id="rId1"/>
    <p:sldLayoutId id="2147483911" r:id="rId2"/>
    <p:sldLayoutId id="2147483912" r:id="rId3"/>
    <p:sldLayoutId id="2147483913" r:id="rId4"/>
    <p:sldLayoutId id="2147483914" r:id="rId5"/>
    <p:sldLayoutId id="2147483915" r:id="rId6"/>
    <p:sldLayoutId id="2147483916" r:id="rId7"/>
    <p:sldLayoutId id="2147483917" r:id="rId8"/>
    <p:sldLayoutId id="2147483918" r:id="rId9"/>
    <p:sldLayoutId id="2147483919" r:id="rId10"/>
    <p:sldLayoutId id="2147483920"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980728"/>
            <a:ext cx="7772400" cy="1470025"/>
          </a:xfrm>
        </p:spPr>
        <p:txBody>
          <a:bodyPr/>
          <a:lstStyle/>
          <a:p>
            <a:pPr algn="ctr"/>
            <a:r>
              <a:rPr lang="en-IN" dirty="0" err="1" smtClean="0">
                <a:solidFill>
                  <a:schemeClr val="tx1"/>
                </a:solidFill>
                <a:latin typeface="Times New Roman" pitchFamily="18" charset="0"/>
                <a:cs typeface="Times New Roman" pitchFamily="18" charset="0"/>
              </a:rPr>
              <a:t>Antihemophilic</a:t>
            </a:r>
            <a:r>
              <a:rPr lang="en-IN" dirty="0" smtClean="0">
                <a:solidFill>
                  <a:schemeClr val="tx1"/>
                </a:solidFill>
                <a:latin typeface="Times New Roman" pitchFamily="18" charset="0"/>
                <a:cs typeface="Times New Roman" pitchFamily="18" charset="0"/>
              </a:rPr>
              <a:t> Factor </a:t>
            </a:r>
            <a:endParaRPr lang="en-IN" b="1" dirty="0">
              <a:solidFill>
                <a:schemeClr val="tx1"/>
              </a:solidFill>
              <a:latin typeface="Times New Roman" pitchFamily="18" charset="0"/>
              <a:cs typeface="Times New Roman" pitchFamily="18" charset="0"/>
            </a:endParaRPr>
          </a:p>
        </p:txBody>
      </p:sp>
      <p:sp>
        <p:nvSpPr>
          <p:cNvPr id="3" name="Subtitle 2"/>
          <p:cNvSpPr>
            <a:spLocks noGrp="1"/>
          </p:cNvSpPr>
          <p:nvPr>
            <p:ph type="subTitle" idx="1"/>
          </p:nvPr>
        </p:nvSpPr>
        <p:spPr>
          <a:xfrm>
            <a:off x="539552" y="2924944"/>
            <a:ext cx="7004224" cy="3024336"/>
          </a:xfrm>
        </p:spPr>
        <p:txBody>
          <a:bodyPr>
            <a:normAutofit/>
          </a:bodyPr>
          <a:lstStyle/>
          <a:p>
            <a:pPr algn="l"/>
            <a:r>
              <a:rPr lang="en-US" b="1" dirty="0" err="1" smtClean="0">
                <a:solidFill>
                  <a:schemeClr val="tx1"/>
                </a:solidFill>
                <a:latin typeface="Times New Roman" pitchFamily="18" charset="0"/>
                <a:cs typeface="Times New Roman" pitchFamily="18" charset="0"/>
              </a:rPr>
              <a:t>Drugbank</a:t>
            </a:r>
            <a:r>
              <a:rPr lang="en-US" b="1" dirty="0" smtClean="0">
                <a:solidFill>
                  <a:schemeClr val="tx1"/>
                </a:solidFill>
                <a:latin typeface="Times New Roman" pitchFamily="18" charset="0"/>
                <a:cs typeface="Times New Roman" pitchFamily="18" charset="0"/>
              </a:rPr>
              <a:t> ID : </a:t>
            </a:r>
            <a:r>
              <a:rPr lang="en-IN" dirty="0" smtClean="0">
                <a:solidFill>
                  <a:schemeClr val="tx1"/>
                </a:solidFill>
                <a:latin typeface="Times New Roman" pitchFamily="18" charset="0"/>
                <a:cs typeface="Times New Roman" pitchFamily="18" charset="0"/>
              </a:rPr>
              <a:t>DB00025</a:t>
            </a:r>
          </a:p>
          <a:p>
            <a:r>
              <a:rPr lang="en-IN" b="1" dirty="0">
                <a:solidFill>
                  <a:srgbClr val="2F2B20"/>
                </a:solidFill>
              </a:rPr>
              <a:t>Protein chemical </a:t>
            </a:r>
            <a:r>
              <a:rPr lang="en-IN" b="1" dirty="0" smtClean="0">
                <a:solidFill>
                  <a:srgbClr val="2F2B20"/>
                </a:solidFill>
              </a:rPr>
              <a:t>formula </a:t>
            </a:r>
            <a:r>
              <a:rPr lang="en-IN" dirty="0" smtClean="0">
                <a:solidFill>
                  <a:srgbClr val="2F2B20"/>
                </a:solidFill>
              </a:rPr>
              <a:t>: C</a:t>
            </a:r>
            <a:r>
              <a:rPr lang="en-IN" baseline="-25000" dirty="0" smtClean="0">
                <a:solidFill>
                  <a:srgbClr val="2F2B20"/>
                </a:solidFill>
              </a:rPr>
              <a:t>11794</a:t>
            </a:r>
            <a:r>
              <a:rPr lang="en-IN" dirty="0" smtClean="0">
                <a:solidFill>
                  <a:srgbClr val="2F2B20"/>
                </a:solidFill>
              </a:rPr>
              <a:t>H</a:t>
            </a:r>
            <a:r>
              <a:rPr lang="en-IN" baseline="-25000" dirty="0" smtClean="0">
                <a:solidFill>
                  <a:srgbClr val="2F2B20"/>
                </a:solidFill>
              </a:rPr>
              <a:t>18314</a:t>
            </a:r>
            <a:r>
              <a:rPr lang="en-IN" dirty="0" smtClean="0">
                <a:solidFill>
                  <a:srgbClr val="2F2B20"/>
                </a:solidFill>
              </a:rPr>
              <a:t>N</a:t>
            </a:r>
            <a:r>
              <a:rPr lang="en-IN" baseline="-25000" dirty="0" smtClean="0">
                <a:solidFill>
                  <a:srgbClr val="2F2B20"/>
                </a:solidFill>
              </a:rPr>
              <a:t>3220</a:t>
            </a:r>
            <a:r>
              <a:rPr lang="en-IN" dirty="0" smtClean="0">
                <a:solidFill>
                  <a:srgbClr val="2F2B20"/>
                </a:solidFill>
              </a:rPr>
              <a:t>O</a:t>
            </a:r>
            <a:r>
              <a:rPr lang="en-IN" baseline="-25000" dirty="0" smtClean="0">
                <a:solidFill>
                  <a:srgbClr val="2F2B20"/>
                </a:solidFill>
              </a:rPr>
              <a:t>3553</a:t>
            </a:r>
            <a:r>
              <a:rPr lang="en-IN" dirty="0" smtClean="0">
                <a:solidFill>
                  <a:srgbClr val="2F2B20"/>
                </a:solidFill>
              </a:rPr>
              <a:t>S</a:t>
            </a:r>
            <a:r>
              <a:rPr lang="en-IN" baseline="-25000" dirty="0" smtClean="0">
                <a:solidFill>
                  <a:srgbClr val="2F2B20"/>
                </a:solidFill>
              </a:rPr>
              <a:t>83 </a:t>
            </a:r>
          </a:p>
          <a:p>
            <a:r>
              <a:rPr lang="en-IN" b="1" dirty="0" smtClean="0">
                <a:solidFill>
                  <a:srgbClr val="2F2B20"/>
                </a:solidFill>
              </a:rPr>
              <a:t>Protein </a:t>
            </a:r>
            <a:r>
              <a:rPr lang="en-IN" b="1" dirty="0">
                <a:solidFill>
                  <a:srgbClr val="2F2B20"/>
                </a:solidFill>
              </a:rPr>
              <a:t>average </a:t>
            </a:r>
            <a:r>
              <a:rPr lang="en-IN" b="1" dirty="0" smtClean="0">
                <a:solidFill>
                  <a:srgbClr val="2F2B20"/>
                </a:solidFill>
              </a:rPr>
              <a:t>weight : </a:t>
            </a:r>
            <a:r>
              <a:rPr lang="en-IN" dirty="0" smtClean="0">
                <a:solidFill>
                  <a:srgbClr val="2F2B20"/>
                </a:solidFill>
              </a:rPr>
              <a:t>264725.5000</a:t>
            </a:r>
            <a:endParaRPr lang="en-US" dirty="0" smtClean="0">
              <a:solidFill>
                <a:srgbClr val="2F2B20"/>
              </a:solidFill>
              <a:latin typeface="Times New Roman" pitchFamily="18" charset="0"/>
              <a:cs typeface="Times New Roman" pitchFamily="18" charset="0"/>
            </a:endParaRPr>
          </a:p>
          <a:p>
            <a:r>
              <a:rPr lang="en-US" b="1" dirty="0" smtClean="0">
                <a:solidFill>
                  <a:schemeClr val="tx1"/>
                </a:solidFill>
                <a:latin typeface="Times New Roman" pitchFamily="18" charset="0"/>
                <a:cs typeface="Times New Roman" pitchFamily="18" charset="0"/>
              </a:rPr>
              <a:t>Half life : </a:t>
            </a:r>
            <a:r>
              <a:rPr lang="en-IN" dirty="0" smtClean="0">
                <a:solidFill>
                  <a:schemeClr val="tx1"/>
                </a:solidFill>
                <a:latin typeface="Times New Roman" pitchFamily="18" charset="0"/>
                <a:cs typeface="Times New Roman" pitchFamily="18" charset="0"/>
              </a:rPr>
              <a:t>8.4-19.3 hrs </a:t>
            </a:r>
          </a:p>
          <a:p>
            <a:pPr algn="l"/>
            <a:endParaRPr lang="en-IN" sz="1800" dirty="0">
              <a:solidFill>
                <a:schemeClr val="tx1"/>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8596" y="1000108"/>
            <a:ext cx="7821636" cy="5021180"/>
          </a:xfrm>
        </p:spPr>
        <p:txBody>
          <a:bodyPr>
            <a:normAutofit/>
          </a:bodyPr>
          <a:lstStyle/>
          <a:p>
            <a:pPr algn="l"/>
            <a:r>
              <a:rPr lang="en-US" sz="2400" b="1" dirty="0" smtClean="0">
                <a:solidFill>
                  <a:schemeClr val="tx1"/>
                </a:solidFill>
                <a:latin typeface="Times New Roman" pitchFamily="18" charset="0"/>
                <a:cs typeface="Times New Roman" pitchFamily="18" charset="0"/>
              </a:rPr>
              <a:t>Description</a:t>
            </a:r>
            <a:r>
              <a:rPr lang="en-US" sz="2400" dirty="0" smtClean="0">
                <a:solidFill>
                  <a:schemeClr val="tx1"/>
                </a:solidFill>
                <a:latin typeface="Times New Roman" pitchFamily="18" charset="0"/>
                <a:cs typeface="Times New Roman" pitchFamily="18" charset="0"/>
              </a:rPr>
              <a:t> </a:t>
            </a:r>
            <a:r>
              <a:rPr lang="en-US" sz="2800" dirty="0" smtClean="0">
                <a:solidFill>
                  <a:schemeClr val="tx1"/>
                </a:solidFill>
                <a:latin typeface="Times New Roman" pitchFamily="18" charset="0"/>
                <a:cs typeface="Times New Roman" pitchFamily="18" charset="0"/>
              </a:rPr>
              <a:t>:</a:t>
            </a:r>
          </a:p>
          <a:p>
            <a:r>
              <a:rPr lang="en-US" dirty="0" smtClean="0">
                <a:solidFill>
                  <a:schemeClr val="tx1"/>
                </a:solidFill>
                <a:latin typeface="Times New Roman" pitchFamily="18" charset="0"/>
                <a:cs typeface="Times New Roman" pitchFamily="18" charset="0"/>
              </a:rPr>
              <a:t> </a:t>
            </a:r>
            <a:r>
              <a:rPr lang="en-IN" sz="1800" dirty="0" smtClean="0">
                <a:solidFill>
                  <a:schemeClr val="tx1"/>
                </a:solidFill>
                <a:latin typeface="Times New Roman" pitchFamily="18" charset="0"/>
                <a:cs typeface="Times New Roman" pitchFamily="18" charset="0"/>
              </a:rPr>
              <a:t>Human recombinant </a:t>
            </a:r>
            <a:r>
              <a:rPr lang="en-IN" sz="1800" dirty="0" err="1" smtClean="0">
                <a:solidFill>
                  <a:schemeClr val="tx1"/>
                </a:solidFill>
                <a:latin typeface="Times New Roman" pitchFamily="18" charset="0"/>
                <a:cs typeface="Times New Roman" pitchFamily="18" charset="0"/>
              </a:rPr>
              <a:t>antihemophilic</a:t>
            </a:r>
            <a:r>
              <a:rPr lang="en-IN" sz="1800" dirty="0" smtClean="0">
                <a:solidFill>
                  <a:schemeClr val="tx1"/>
                </a:solidFill>
                <a:latin typeface="Times New Roman" pitchFamily="18" charset="0"/>
                <a:cs typeface="Times New Roman" pitchFamily="18" charset="0"/>
              </a:rPr>
              <a:t> factor (AHF) or Factor VIII, 2332 residues, </a:t>
            </a:r>
            <a:r>
              <a:rPr lang="en-IN" sz="1800" dirty="0" err="1" smtClean="0">
                <a:solidFill>
                  <a:schemeClr val="tx1"/>
                </a:solidFill>
                <a:latin typeface="Times New Roman" pitchFamily="18" charset="0"/>
                <a:cs typeface="Times New Roman" pitchFamily="18" charset="0"/>
              </a:rPr>
              <a:t>glycosylated</a:t>
            </a:r>
            <a:r>
              <a:rPr lang="en-IN" sz="1800" dirty="0" smtClean="0">
                <a:solidFill>
                  <a:schemeClr val="tx1"/>
                </a:solidFill>
                <a:latin typeface="Times New Roman" pitchFamily="18" charset="0"/>
                <a:cs typeface="Times New Roman" pitchFamily="18" charset="0"/>
              </a:rPr>
              <a:t>, produced by CHO cells </a:t>
            </a:r>
          </a:p>
          <a:p>
            <a:endParaRPr lang="en-US" sz="1800" dirty="0" smtClean="0">
              <a:solidFill>
                <a:schemeClr val="tx1"/>
              </a:solidFill>
              <a:latin typeface="Times New Roman" pitchFamily="18" charset="0"/>
              <a:cs typeface="Times New Roman" pitchFamily="18" charset="0"/>
            </a:endParaRPr>
          </a:p>
          <a:p>
            <a:pPr algn="l"/>
            <a:r>
              <a:rPr lang="en-US" sz="2400" b="1" dirty="0" smtClean="0">
                <a:solidFill>
                  <a:schemeClr val="tx1"/>
                </a:solidFill>
                <a:latin typeface="Times New Roman" pitchFamily="18" charset="0"/>
                <a:cs typeface="Times New Roman" pitchFamily="18" charset="0"/>
              </a:rPr>
              <a:t>Indication</a:t>
            </a:r>
            <a:r>
              <a:rPr lang="en-US" sz="2400" dirty="0" smtClean="0">
                <a:solidFill>
                  <a:schemeClr val="tx1"/>
                </a:solidFill>
                <a:latin typeface="Times New Roman" pitchFamily="18" charset="0"/>
                <a:cs typeface="Times New Roman" pitchFamily="18" charset="0"/>
              </a:rPr>
              <a:t> :</a:t>
            </a:r>
          </a:p>
          <a:p>
            <a:r>
              <a:rPr lang="en-IN" sz="1800" dirty="0" smtClean="0">
                <a:solidFill>
                  <a:schemeClr val="tx1"/>
                </a:solidFill>
                <a:latin typeface="Times New Roman" pitchFamily="18" charset="0"/>
                <a:cs typeface="Times New Roman" pitchFamily="18" charset="0"/>
              </a:rPr>
              <a:t>For the treatment of </a:t>
            </a:r>
            <a:r>
              <a:rPr lang="en-IN" sz="1800" dirty="0" err="1" smtClean="0">
                <a:solidFill>
                  <a:schemeClr val="tx1"/>
                </a:solidFill>
                <a:latin typeface="Times New Roman" pitchFamily="18" charset="0"/>
                <a:cs typeface="Times New Roman" pitchFamily="18" charset="0"/>
              </a:rPr>
              <a:t>hemophilia</a:t>
            </a:r>
            <a:r>
              <a:rPr lang="en-IN" sz="1800" dirty="0" smtClean="0">
                <a:solidFill>
                  <a:schemeClr val="tx1"/>
                </a:solidFill>
                <a:latin typeface="Times New Roman" pitchFamily="18" charset="0"/>
                <a:cs typeface="Times New Roman" pitchFamily="18" charset="0"/>
              </a:rPr>
              <a:t> A, von </a:t>
            </a:r>
            <a:r>
              <a:rPr lang="en-IN" sz="1800" dirty="0" err="1" smtClean="0">
                <a:solidFill>
                  <a:schemeClr val="tx1"/>
                </a:solidFill>
                <a:latin typeface="Times New Roman" pitchFamily="18" charset="0"/>
                <a:cs typeface="Times New Roman" pitchFamily="18" charset="0"/>
              </a:rPr>
              <a:t>Willebrand</a:t>
            </a:r>
            <a:r>
              <a:rPr lang="en-IN" sz="1800" dirty="0" smtClean="0">
                <a:solidFill>
                  <a:schemeClr val="tx1"/>
                </a:solidFill>
                <a:latin typeface="Times New Roman" pitchFamily="18" charset="0"/>
                <a:cs typeface="Times New Roman" pitchFamily="18" charset="0"/>
              </a:rPr>
              <a:t> disease and Factor XIII deficiency.</a:t>
            </a:r>
            <a:r>
              <a:rPr lang="en-US" sz="1800" dirty="0" smtClean="0">
                <a:solidFill>
                  <a:schemeClr val="tx1"/>
                </a:solidFill>
                <a:latin typeface="Times New Roman" pitchFamily="18" charset="0"/>
                <a:cs typeface="Times New Roman" pitchFamily="18" charset="0"/>
              </a:rPr>
              <a:t> </a:t>
            </a:r>
          </a:p>
          <a:p>
            <a:pPr algn="l"/>
            <a:endParaRPr lang="en-US" sz="1800" dirty="0" smtClean="0">
              <a:solidFill>
                <a:schemeClr val="tx1"/>
              </a:solidFill>
              <a:latin typeface="Times New Roman" pitchFamily="18" charset="0"/>
              <a:cs typeface="Times New Roman" pitchFamily="18" charset="0"/>
            </a:endParaRPr>
          </a:p>
          <a:p>
            <a:pPr algn="l"/>
            <a:r>
              <a:rPr lang="en-US" sz="2400" b="1" dirty="0" err="1" smtClean="0">
                <a:solidFill>
                  <a:schemeClr val="tx1"/>
                </a:solidFill>
                <a:latin typeface="Times New Roman" pitchFamily="18" charset="0"/>
                <a:cs typeface="Times New Roman" pitchFamily="18" charset="0"/>
              </a:rPr>
              <a:t>Pharmacodynamics</a:t>
            </a:r>
            <a:r>
              <a:rPr lang="en-US" sz="2400" b="1" dirty="0" smtClean="0">
                <a:solidFill>
                  <a:schemeClr val="tx1"/>
                </a:solidFill>
                <a:latin typeface="Times New Roman" pitchFamily="18" charset="0"/>
                <a:cs typeface="Times New Roman" pitchFamily="18" charset="0"/>
              </a:rPr>
              <a:t> </a:t>
            </a:r>
            <a:r>
              <a:rPr lang="en-US" sz="2400" dirty="0" smtClean="0">
                <a:solidFill>
                  <a:schemeClr val="tx1"/>
                </a:solidFill>
                <a:latin typeface="Times New Roman" pitchFamily="18" charset="0"/>
                <a:cs typeface="Times New Roman" pitchFamily="18" charset="0"/>
              </a:rPr>
              <a:t>: </a:t>
            </a:r>
          </a:p>
          <a:p>
            <a:r>
              <a:rPr lang="en-IN" sz="1800" dirty="0" err="1" smtClean="0">
                <a:solidFill>
                  <a:schemeClr val="tx1"/>
                </a:solidFill>
                <a:latin typeface="Times New Roman" pitchFamily="18" charset="0"/>
                <a:cs typeface="Times New Roman" pitchFamily="18" charset="0"/>
              </a:rPr>
              <a:t>Antihemophilic</a:t>
            </a:r>
            <a:r>
              <a:rPr lang="en-IN" sz="1800" dirty="0" smtClean="0">
                <a:solidFill>
                  <a:schemeClr val="tx1"/>
                </a:solidFill>
                <a:latin typeface="Times New Roman" pitchFamily="18" charset="0"/>
                <a:cs typeface="Times New Roman" pitchFamily="18" charset="0"/>
              </a:rPr>
              <a:t> Factor binds factor </a:t>
            </a:r>
            <a:r>
              <a:rPr lang="en-IN" sz="1800" dirty="0" err="1" smtClean="0">
                <a:solidFill>
                  <a:schemeClr val="tx1"/>
                </a:solidFill>
                <a:latin typeface="Times New Roman" pitchFamily="18" charset="0"/>
                <a:cs typeface="Times New Roman" pitchFamily="18" charset="0"/>
              </a:rPr>
              <a:t>IXa</a:t>
            </a:r>
            <a:r>
              <a:rPr lang="en-IN" sz="1800" dirty="0" smtClean="0">
                <a:solidFill>
                  <a:schemeClr val="tx1"/>
                </a:solidFill>
                <a:latin typeface="Times New Roman" pitchFamily="18" charset="0"/>
                <a:cs typeface="Times New Roman" pitchFamily="18" charset="0"/>
              </a:rPr>
              <a:t> along with calcium and </a:t>
            </a:r>
            <a:r>
              <a:rPr lang="en-IN" sz="1800" dirty="0" err="1" smtClean="0">
                <a:solidFill>
                  <a:schemeClr val="tx1"/>
                </a:solidFill>
                <a:latin typeface="Times New Roman" pitchFamily="18" charset="0"/>
                <a:cs typeface="Times New Roman" pitchFamily="18" charset="0"/>
              </a:rPr>
              <a:t>phospholipid</a:t>
            </a:r>
            <a:r>
              <a:rPr lang="en-IN" sz="1800" dirty="0" smtClean="0">
                <a:solidFill>
                  <a:schemeClr val="tx1"/>
                </a:solidFill>
                <a:latin typeface="Times New Roman" pitchFamily="18" charset="0"/>
                <a:cs typeface="Times New Roman" pitchFamily="18" charset="0"/>
              </a:rPr>
              <a:t>, This complex converts factor X to factor </a:t>
            </a:r>
            <a:r>
              <a:rPr lang="en-IN" sz="1800" dirty="0" err="1" smtClean="0">
                <a:solidFill>
                  <a:schemeClr val="tx1"/>
                </a:solidFill>
                <a:latin typeface="Times New Roman" pitchFamily="18" charset="0"/>
                <a:cs typeface="Times New Roman" pitchFamily="18" charset="0"/>
              </a:rPr>
              <a:t>Xa</a:t>
            </a:r>
            <a:r>
              <a:rPr lang="en-IN" sz="1800" dirty="0" smtClean="0">
                <a:solidFill>
                  <a:schemeClr val="tx1"/>
                </a:solidFill>
                <a:latin typeface="Times New Roman" pitchFamily="18" charset="0"/>
                <a:cs typeface="Times New Roman" pitchFamily="18" charset="0"/>
              </a:rPr>
              <a:t> to facilitate clotting cascade</a:t>
            </a:r>
            <a:r>
              <a:rPr lang="en-IN" sz="1800" dirty="0" smtClean="0"/>
              <a:t>. </a:t>
            </a:r>
            <a:endParaRPr lang="en-US" sz="1800" dirty="0" smtClean="0">
              <a:solidFill>
                <a:schemeClr val="tx1"/>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14282" y="714356"/>
            <a:ext cx="8020344" cy="5040560"/>
          </a:xfrm>
        </p:spPr>
        <p:txBody>
          <a:bodyPr>
            <a:noAutofit/>
          </a:bodyPr>
          <a:lstStyle/>
          <a:p>
            <a:pPr>
              <a:lnSpc>
                <a:spcPct val="160000"/>
              </a:lnSpc>
            </a:pPr>
            <a:r>
              <a:rPr lang="en-US" sz="2400" b="1" dirty="0" smtClean="0">
                <a:solidFill>
                  <a:schemeClr val="tx1"/>
                </a:solidFill>
                <a:latin typeface="Times New Roman" pitchFamily="18" charset="0"/>
                <a:cs typeface="Times New Roman" pitchFamily="18" charset="0"/>
              </a:rPr>
              <a:t>Mechanism of action </a:t>
            </a:r>
            <a:r>
              <a:rPr lang="en-US" sz="1800" dirty="0" smtClean="0">
                <a:solidFill>
                  <a:schemeClr val="tx1"/>
                </a:solidFill>
                <a:latin typeface="Times New Roman" pitchFamily="18" charset="0"/>
                <a:cs typeface="Times New Roman" pitchFamily="18" charset="0"/>
              </a:rPr>
              <a:t>: </a:t>
            </a:r>
          </a:p>
          <a:p>
            <a:pPr>
              <a:lnSpc>
                <a:spcPct val="160000"/>
              </a:lnSpc>
            </a:pPr>
            <a:r>
              <a:rPr lang="en-IN" sz="1800" dirty="0" err="1" smtClean="0">
                <a:solidFill>
                  <a:schemeClr val="tx1"/>
                </a:solidFill>
                <a:latin typeface="Times New Roman" pitchFamily="18" charset="0"/>
                <a:cs typeface="Times New Roman" pitchFamily="18" charset="0"/>
              </a:rPr>
              <a:t>Antihemophilic</a:t>
            </a:r>
            <a:r>
              <a:rPr lang="en-IN" sz="1800" dirty="0" smtClean="0">
                <a:solidFill>
                  <a:schemeClr val="tx1"/>
                </a:solidFill>
                <a:latin typeface="Times New Roman" pitchFamily="18" charset="0"/>
                <a:cs typeface="Times New Roman" pitchFamily="18" charset="0"/>
              </a:rPr>
              <a:t> factor (AHF) is a protein found in normal plasma which is necessary for clot formation. The administration of AHF provides an increase in plasma levels of AHF and can temporarily correct the coagulation defect of patients with </a:t>
            </a:r>
            <a:r>
              <a:rPr lang="en-IN" sz="1800" dirty="0" err="1" smtClean="0">
                <a:solidFill>
                  <a:schemeClr val="tx1"/>
                </a:solidFill>
                <a:latin typeface="Times New Roman" pitchFamily="18" charset="0"/>
                <a:cs typeface="Times New Roman" pitchFamily="18" charset="0"/>
              </a:rPr>
              <a:t>hemophilia</a:t>
            </a:r>
            <a:r>
              <a:rPr lang="en-IN" sz="1800" dirty="0" smtClean="0">
                <a:solidFill>
                  <a:schemeClr val="tx1"/>
                </a:solidFill>
                <a:latin typeface="Times New Roman" pitchFamily="18" charset="0"/>
                <a:cs typeface="Times New Roman" pitchFamily="18" charset="0"/>
              </a:rPr>
              <a:t> A (classical </a:t>
            </a:r>
            <a:r>
              <a:rPr lang="en-IN" sz="1800" dirty="0" err="1" smtClean="0">
                <a:solidFill>
                  <a:schemeClr val="tx1"/>
                </a:solidFill>
                <a:latin typeface="Times New Roman" pitchFamily="18" charset="0"/>
                <a:cs typeface="Times New Roman" pitchFamily="18" charset="0"/>
              </a:rPr>
              <a:t>hemophilia</a:t>
            </a:r>
            <a:r>
              <a:rPr lang="en-IN" sz="1800" dirty="0" smtClean="0">
                <a:solidFill>
                  <a:schemeClr val="tx1"/>
                </a:solidFill>
                <a:latin typeface="Times New Roman" pitchFamily="18" charset="0"/>
                <a:cs typeface="Times New Roman" pitchFamily="18" charset="0"/>
              </a:rPr>
              <a:t>). </a:t>
            </a:r>
          </a:p>
          <a:p>
            <a:pPr>
              <a:lnSpc>
                <a:spcPct val="160000"/>
              </a:lnSpc>
            </a:pPr>
            <a:endParaRPr lang="en-US" sz="1800" dirty="0" smtClean="0">
              <a:solidFill>
                <a:schemeClr val="tx1"/>
              </a:solidFill>
              <a:latin typeface="Times New Roman" pitchFamily="18" charset="0"/>
              <a:cs typeface="Times New Roman" pitchFamily="18" charset="0"/>
            </a:endParaRPr>
          </a:p>
          <a:p>
            <a:pPr>
              <a:lnSpc>
                <a:spcPct val="160000"/>
              </a:lnSpc>
            </a:pPr>
            <a:r>
              <a:rPr lang="en-US" sz="2400" b="1" dirty="0" smtClean="0">
                <a:solidFill>
                  <a:schemeClr val="tx1"/>
                </a:solidFill>
                <a:latin typeface="Times New Roman" pitchFamily="18" charset="0"/>
                <a:cs typeface="Times New Roman" pitchFamily="18" charset="0"/>
              </a:rPr>
              <a:t>Clearance :</a:t>
            </a:r>
          </a:p>
          <a:p>
            <a:pPr>
              <a:lnSpc>
                <a:spcPct val="160000"/>
              </a:lnSpc>
            </a:pPr>
            <a:r>
              <a:rPr lang="en-IN" sz="1800" dirty="0" smtClean="0">
                <a:solidFill>
                  <a:schemeClr val="tx1"/>
                </a:solidFill>
                <a:latin typeface="Times New Roman" pitchFamily="18" charset="0"/>
                <a:cs typeface="Times New Roman" pitchFamily="18" charset="0"/>
              </a:rPr>
              <a:t>* 4.1 mL/</a:t>
            </a:r>
            <a:r>
              <a:rPr lang="en-IN" sz="1800" dirty="0" smtClean="0">
                <a:solidFill>
                  <a:schemeClr val="tx1"/>
                </a:solidFill>
                <a:latin typeface="Times New Roman" pitchFamily="18" charset="0"/>
                <a:cs typeface="Times New Roman" pitchFamily="18" charset="0"/>
              </a:rPr>
              <a:t>h.kg </a:t>
            </a:r>
            <a:r>
              <a:rPr lang="en-IN" sz="1800" dirty="0" smtClean="0">
                <a:solidFill>
                  <a:schemeClr val="tx1"/>
                </a:solidFill>
                <a:latin typeface="Times New Roman" pitchFamily="18" charset="0"/>
                <a:cs typeface="Times New Roman" pitchFamily="18" charset="0"/>
              </a:rPr>
              <a:t>[Previously treated pediatric patients] </a:t>
            </a:r>
            <a:endParaRPr lang="en-US" sz="1800" b="1" dirty="0" smtClean="0">
              <a:solidFill>
                <a:schemeClr val="tx1"/>
              </a:solidFill>
              <a:latin typeface="Times New Roman" pitchFamily="18" charset="0"/>
              <a:cs typeface="Times New Roman" pitchFamily="18" charset="0"/>
            </a:endParaRPr>
          </a:p>
          <a:p>
            <a:pPr>
              <a:lnSpc>
                <a:spcPct val="160000"/>
              </a:lnSpc>
            </a:pPr>
            <a:endParaRPr lang="en-US" sz="1800" dirty="0" smtClean="0">
              <a:solidFill>
                <a:schemeClr val="tx1"/>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7504" y="260648"/>
            <a:ext cx="8093492" cy="6048672"/>
          </a:xfrm>
        </p:spPr>
        <p:txBody>
          <a:bodyPr>
            <a:normAutofit/>
          </a:bodyPr>
          <a:lstStyle/>
          <a:p>
            <a:pPr>
              <a:buFont typeface="Arial" pitchFamily="34" charset="0"/>
              <a:buChar char="•"/>
            </a:pPr>
            <a:endParaRPr lang="en-US" dirty="0" smtClean="0"/>
          </a:p>
          <a:p>
            <a:pPr marL="457200" indent="-457200">
              <a:buClrTx/>
            </a:pPr>
            <a:r>
              <a:rPr lang="en-US" sz="2400" b="1" dirty="0" smtClean="0">
                <a:solidFill>
                  <a:schemeClr val="tx1"/>
                </a:solidFill>
                <a:latin typeface="Times New Roman" pitchFamily="18" charset="0"/>
                <a:cs typeface="Times New Roman" pitchFamily="18" charset="0"/>
              </a:rPr>
              <a:t>Targets </a:t>
            </a:r>
            <a:r>
              <a:rPr lang="en-US" sz="2400" dirty="0" smtClean="0">
                <a:solidFill>
                  <a:schemeClr val="tx1"/>
                </a:solidFill>
                <a:latin typeface="Times New Roman" pitchFamily="18" charset="0"/>
                <a:cs typeface="Times New Roman" pitchFamily="18" charset="0"/>
              </a:rPr>
              <a:t>:</a:t>
            </a:r>
          </a:p>
          <a:p>
            <a:pPr marL="457200" indent="-457200">
              <a:buClrTx/>
            </a:pPr>
            <a:r>
              <a:rPr lang="en-IN" sz="1800" dirty="0" smtClean="0">
                <a:solidFill>
                  <a:schemeClr val="tx1"/>
                </a:solidFill>
                <a:latin typeface="Times New Roman" pitchFamily="18" charset="0"/>
                <a:cs typeface="Times New Roman" pitchFamily="18" charset="0"/>
              </a:rPr>
              <a:t>         Coagulation </a:t>
            </a:r>
            <a:r>
              <a:rPr lang="en-IN" sz="1800" dirty="0" smtClean="0">
                <a:solidFill>
                  <a:schemeClr val="tx1"/>
                </a:solidFill>
                <a:latin typeface="Times New Roman" pitchFamily="18" charset="0"/>
                <a:cs typeface="Times New Roman" pitchFamily="18" charset="0"/>
              </a:rPr>
              <a:t>factor X,Coagulation factor IX,von Willebrand factor,Phytanoyl-</a:t>
            </a:r>
            <a:r>
              <a:rPr lang="en-IN" sz="1800" dirty="0" smtClean="0">
                <a:solidFill>
                  <a:schemeClr val="tx1"/>
                </a:solidFill>
                <a:latin typeface="Times New Roman" pitchFamily="18" charset="0"/>
                <a:cs typeface="Times New Roman" pitchFamily="18" charset="0"/>
              </a:rPr>
              <a:t>CoA dioxygenase</a:t>
            </a:r>
            <a:r>
              <a:rPr lang="en-IN" sz="1800" dirty="0" smtClean="0">
                <a:solidFill>
                  <a:schemeClr val="tx1"/>
                </a:solidFill>
                <a:latin typeface="Times New Roman" pitchFamily="18" charset="0"/>
                <a:cs typeface="Times New Roman" pitchFamily="18" charset="0"/>
              </a:rPr>
              <a:t>, peroxisomal,Asialoglycoprotein receptor 2,78 kDa glucose-regulated protein,Calreticulin,Calnexin,Protein ERGIC-53,Prolow-density lipoprotein receptor-related protein 1,Multiple coagulation factor deficiency protein 2 </a:t>
            </a:r>
            <a:endParaRPr lang="en-US" sz="1800" dirty="0" smtClean="0">
              <a:solidFill>
                <a:schemeClr val="tx1"/>
              </a:solidFill>
              <a:latin typeface="Times New Roman" pitchFamily="18" charset="0"/>
              <a:cs typeface="Times New Roman" pitchFamily="18" charset="0"/>
            </a:endParaRPr>
          </a:p>
          <a:p>
            <a:pPr marL="457200" indent="-457200">
              <a:buClrTx/>
            </a:pPr>
            <a:endParaRPr lang="en-US" sz="2400" dirty="0" smtClean="0">
              <a:solidFill>
                <a:schemeClr val="tx1"/>
              </a:solidFill>
              <a:latin typeface="Times New Roman" pitchFamily="18" charset="0"/>
              <a:cs typeface="Times New Roman" pitchFamily="18" charset="0"/>
            </a:endParaRPr>
          </a:p>
          <a:p>
            <a:pPr>
              <a:buClrTx/>
            </a:pPr>
            <a:r>
              <a:rPr lang="en-US" sz="2400" b="1" dirty="0" smtClean="0">
                <a:solidFill>
                  <a:schemeClr val="tx1"/>
                </a:solidFill>
                <a:latin typeface="Times New Roman" pitchFamily="18" charset="0"/>
                <a:cs typeface="Times New Roman" pitchFamily="18" charset="0"/>
              </a:rPr>
              <a:t>Affected organisms </a:t>
            </a:r>
            <a:r>
              <a:rPr lang="en-US" sz="2400" dirty="0" smtClean="0">
                <a:solidFill>
                  <a:schemeClr val="tx1"/>
                </a:solidFill>
                <a:latin typeface="Times New Roman" pitchFamily="18" charset="0"/>
                <a:cs typeface="Times New Roman" pitchFamily="18" charset="0"/>
              </a:rPr>
              <a:t>: </a:t>
            </a:r>
          </a:p>
          <a:p>
            <a:pPr>
              <a:buClrTx/>
            </a:pPr>
            <a:r>
              <a:rPr lang="en-IN" sz="1800" dirty="0" smtClean="0">
                <a:solidFill>
                  <a:schemeClr val="tx1"/>
                </a:solidFill>
                <a:latin typeface="Times New Roman" pitchFamily="18" charset="0"/>
                <a:cs typeface="Times New Roman" pitchFamily="18" charset="0"/>
              </a:rPr>
              <a:t>Humans and other mammals </a:t>
            </a:r>
            <a:r>
              <a:rPr lang="en-IN" sz="1800" dirty="0" smtClean="0">
                <a:solidFill>
                  <a:schemeClr val="tx1"/>
                </a:solidFill>
                <a:latin typeface="Times New Roman" pitchFamily="18" charset="0"/>
                <a:cs typeface="Times New Roman" pitchFamily="18" charset="0"/>
              </a:rPr>
              <a:t>.</a:t>
            </a:r>
          </a:p>
          <a:p>
            <a:r>
              <a:rPr lang="en-US" sz="2800" b="1" dirty="0">
                <a:solidFill>
                  <a:srgbClr val="2F2B20"/>
                </a:solidFill>
                <a:latin typeface="Times New Roman" pitchFamily="18" charset="0"/>
                <a:cs typeface="Times New Roman" pitchFamily="18" charset="0"/>
              </a:rPr>
              <a:t>Categories</a:t>
            </a:r>
            <a:r>
              <a:rPr lang="en-US" sz="2800" dirty="0">
                <a:solidFill>
                  <a:srgbClr val="2F2B20"/>
                </a:solidFill>
                <a:latin typeface="Times New Roman" pitchFamily="18" charset="0"/>
                <a:cs typeface="Times New Roman" pitchFamily="18" charset="0"/>
              </a:rPr>
              <a:t> : </a:t>
            </a:r>
          </a:p>
          <a:p>
            <a:r>
              <a:rPr lang="en-IN" sz="1800" dirty="0">
                <a:solidFill>
                  <a:srgbClr val="2F2B20"/>
                </a:solidFill>
              </a:rPr>
              <a:t>Coagulants      and Thrombotic Agents </a:t>
            </a:r>
            <a:endParaRPr lang="en-US" sz="1800" dirty="0">
              <a:solidFill>
                <a:srgbClr val="2F2B20"/>
              </a:solidFill>
              <a:latin typeface="Times New Roman" pitchFamily="18" charset="0"/>
              <a:cs typeface="Times New Roman" pitchFamily="18" charset="0"/>
            </a:endParaRPr>
          </a:p>
          <a:p>
            <a:r>
              <a:rPr lang="en-US" sz="2800" b="1" dirty="0">
                <a:solidFill>
                  <a:srgbClr val="2F2B20"/>
                </a:solidFill>
                <a:latin typeface="Times New Roman" pitchFamily="18" charset="0"/>
                <a:cs typeface="Times New Roman" pitchFamily="18" charset="0"/>
              </a:rPr>
              <a:t>Patents</a:t>
            </a:r>
            <a:r>
              <a:rPr lang="en-US" sz="2800" dirty="0">
                <a:solidFill>
                  <a:srgbClr val="2F2B20"/>
                </a:solidFill>
                <a:latin typeface="Times New Roman" pitchFamily="18" charset="0"/>
                <a:cs typeface="Times New Roman" pitchFamily="18" charset="0"/>
              </a:rPr>
              <a:t> : </a:t>
            </a:r>
          </a:p>
          <a:p>
            <a:r>
              <a:rPr lang="en-US" sz="1800" dirty="0" smtClean="0">
                <a:solidFill>
                  <a:srgbClr val="2F2B20"/>
                </a:solidFill>
              </a:rPr>
              <a:t>Country	Patent Number	Approved		Expires </a:t>
            </a:r>
          </a:p>
          <a:p>
            <a:r>
              <a:rPr lang="en-US" sz="1800" dirty="0" smtClean="0">
                <a:solidFill>
                  <a:srgbClr val="2F2B20"/>
                </a:solidFill>
              </a:rPr>
              <a:t>Canada	2124690		2007</a:t>
            </a:r>
            <a:r>
              <a:rPr lang="en-US" sz="1800" dirty="0">
                <a:solidFill>
                  <a:srgbClr val="2F2B20"/>
                </a:solidFill>
              </a:rPr>
              <a:t>-09-</a:t>
            </a:r>
            <a:r>
              <a:rPr lang="en-US" sz="1800" dirty="0" smtClean="0">
                <a:solidFill>
                  <a:srgbClr val="2F2B20"/>
                </a:solidFill>
              </a:rPr>
              <a:t>11	2013</a:t>
            </a:r>
            <a:r>
              <a:rPr lang="en-US" sz="1800" dirty="0">
                <a:solidFill>
                  <a:srgbClr val="2F2B20"/>
                </a:solidFill>
              </a:rPr>
              <a:t>-10-</a:t>
            </a:r>
            <a:r>
              <a:rPr lang="en-US" sz="1800" dirty="0" smtClean="0">
                <a:solidFill>
                  <a:srgbClr val="2F2B20"/>
                </a:solidFill>
              </a:rPr>
              <a:t>01</a:t>
            </a:r>
          </a:p>
          <a:p>
            <a:r>
              <a:rPr lang="en-US" sz="1800" dirty="0" smtClean="0">
                <a:solidFill>
                  <a:srgbClr val="2F2B20"/>
                </a:solidFill>
              </a:rPr>
              <a:t>Canada	1339477		1997</a:t>
            </a:r>
            <a:r>
              <a:rPr lang="en-US" sz="1800" dirty="0">
                <a:solidFill>
                  <a:srgbClr val="2F2B20"/>
                </a:solidFill>
              </a:rPr>
              <a:t>-09-</a:t>
            </a:r>
            <a:r>
              <a:rPr lang="en-US" sz="1800" dirty="0" smtClean="0">
                <a:solidFill>
                  <a:srgbClr val="2F2B20"/>
                </a:solidFill>
              </a:rPr>
              <a:t>23	2014</a:t>
            </a:r>
            <a:r>
              <a:rPr lang="en-US" sz="1800" dirty="0">
                <a:solidFill>
                  <a:srgbClr val="2F2B20"/>
                </a:solidFill>
              </a:rPr>
              <a:t>-09-23</a:t>
            </a:r>
            <a:endParaRPr lang="en-IN" sz="1800" dirty="0" smtClean="0">
              <a:solidFill>
                <a:srgbClr val="2F2B20"/>
              </a:solidFill>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57158" y="785794"/>
            <a:ext cx="7772400" cy="5857916"/>
          </a:xfrm>
        </p:spPr>
        <p:txBody>
          <a:bodyPr>
            <a:noAutofit/>
          </a:bodyPr>
          <a:lstStyle/>
          <a:p>
            <a:r>
              <a:rPr lang="en-US" sz="2400" b="1" dirty="0" smtClean="0">
                <a:solidFill>
                  <a:srgbClr val="2F2B20"/>
                </a:solidFill>
                <a:latin typeface="Times New Roman" pitchFamily="18" charset="0"/>
                <a:cs typeface="Times New Roman" pitchFamily="18" charset="0"/>
              </a:rPr>
              <a:t>Sequence</a:t>
            </a:r>
            <a:r>
              <a:rPr lang="en-US" sz="2400" dirty="0" smtClean="0">
                <a:solidFill>
                  <a:srgbClr val="2F2B20"/>
                </a:solidFill>
                <a:latin typeface="Times New Roman" pitchFamily="18" charset="0"/>
                <a:cs typeface="Times New Roman" pitchFamily="18" charset="0"/>
              </a:rPr>
              <a:t> </a:t>
            </a:r>
            <a:r>
              <a:rPr lang="en-US" sz="2400" dirty="0" smtClean="0">
                <a:solidFill>
                  <a:srgbClr val="2F2B20"/>
                </a:solidFill>
                <a:latin typeface="Times New Roman" pitchFamily="18" charset="0"/>
                <a:cs typeface="Times New Roman" pitchFamily="18" charset="0"/>
              </a:rPr>
              <a:t>:</a:t>
            </a:r>
          </a:p>
          <a:p>
            <a:r>
              <a:rPr lang="en-IN" sz="1350" dirty="0" smtClean="0">
                <a:solidFill>
                  <a:srgbClr val="2F2B20"/>
                </a:solidFill>
              </a:rPr>
              <a:t>ATRRYYLGAVELSWDYMQSDLGELPVDARFPPRVPKSFPFNTSVVYKKTLFVEFTDHLFNIAKPRPPWMGLLGPTIQAEVYDTVVITLKNMASHPVSLHAVGVSYWKASEGAEYDDQTSQREKEDDKVFPGGSHTYVWQVLKENGPMASDPLCLTYSYLSHVDLVKDLNSGLIGALLVCREGSLAKEKTQTLHKFILLFAVFDEGKSWHSETKNSLMQDRDAASARAWPKMHTVNGYVNRSLPGLIGCHRKSVYWHVIGMGTTPEVHSIFLEGHTFLVRNHRQASLEISPITFLTAQTLLMDLGQFLLFCHISSHQHDGMEAYVKVDSCPEEPQLRMKNNEEAEDYDDDLTDSEMDVVRFDDDNSPSFIQIRSVAKKHPKTWVHYIAAEEEDWDYAPLVLAPDDRSYKSQYLNNGPQRIGRKYKKVRFMAYTDETFKTREAIQHESGILGPLLYGEVGDTLLIIFKNQASRPYNIYPHGITDVRPLYSRRLPKGVKHLKDFPILPGEIFKYKWTVTVEDGPTKSDPRCLTRYYSSFVNMERDLASGLIGPLLICYKESVDQRGNQIMSDKRNVILFSVFDENRSWYLTENIQRFLPNPAGVQLEDPEFQASNIMHSINGYVFDSLQLSVCLHEVAYWYILSIGAQTDFLSVFFSGYTFKHKMVYEDTLTLFPFSGETVFMSMENPGLWILGCHNSDFRNRGMTALLKVSSCDKNTGDYYEDSYEDISAYLLSKNNAIEPRSFSQNSRHPSTRQKQFNATTIPENDIEKTDPWFAHRTPMPKIQNVSSSDLLMLLRQSPTPHGLSLSDLQEAKYETFSDDPSPGAIDSNNSLSEMTHFRPQLHHSGDMVFTPESGLQLRLNEKLGTTAATELKKLDFKVSSTSNNLISTIPSDNLAAGTDNTSSLGPPSMPVHYDSQLDTTLFGKKSSPLTESGGPLSLSEENNDSKLLESGLMNSQESSWGKNVSSTESGRLFKGKRAHGPALLTKDNALFKVSISLLKTNKTSNNSATNRKTHIDGPSLLIENSPSVWQNILESDTEFKKVTPLIHDRMLMDKNATALRLNHMSNKTTSSKNMEMVQQKKEGPIPPDAQNPDMSFFKMLFLPESARWIQRTHGKNSLNSGQGPSPKQLVSLGPEKSVEGQNFLSEKNKVVVGKGEFTKDVGLKEMVFPSSRNLFLTNLDNLHENNTHNQEKKIQEEIEKKETLIQENVVLPQIHTVTGTKNFMKNLFLLSTRQNVEGSYDGAYAPVLQDFRSLNDSTNRTKKHTAHFSKKGEEENLEGLGNQTKQIVEKYACTTRISPNTSQQNFVTQRSKRALKQFRLPLEETELEKRIIVDDTSTQWSKNMKHLTPSTLTQIDYNEKEKGAITQSPLSDCLTRSHSIPQANRSPLPIAKVSSFPSIRPIYLTRVLFQDNSSHLPAASYRKKDSGVQESSHFLQGAKKNNLSLAILTLEMTGDQREVGSLGTSATNSVTYKKVENTVLPKPDLPKTSGKVELLPKVHIYQKDLFPTETSNGSPGHLDLVEGSLLQGTEGAIKWNEANRPGKVPFLRVATESSAKTPSKLLDPLAWDNHYGTQIPKEEWKSQEKSPEKTAFKKKDTILSLNACESNHAIAAINEGQNKPEIEVTWAKQGRTERLCSQNPPVLKRHQREITRTTLQSDQEEIDYDDTISVEMKKEDFDIYDEDENQSPRSFQKKTRHYFIAAVERLWDYGMSSSPHVLRNRAQSGSVPQFKKVVFQEFTDGSFTQPLYRGELNEHLGLLGPYIRAEVEDNIMVTFRNQASRPYSFYSSLISYEEDQRQGAEPRKNFVKPNETKTYFWKVQHHMAPTKDEFDCKAWAYFSDVDLEKDVHSGLIGPLLVCHTNTLNPAHGRQVTVQEFALFFTIFDETKSWYFTENMERNCRAPCNIQMEDPTFKENYRFHAINGYIMDTLPGLVMAQDQRIRWYLLSMGSNENIHSIHFSGHVFTVRKKEEYKMALYNLYPGVFETVEMLPSKAGIWRVECLIGEHLHAGMSTLFLVYSNKCQTPLGMASGHIRDFQITASGQYGQWAPKLARLHYSGSINAWSTKEPFSWIKVDLLAPMIIHGIKTQGARQKFSSLYISQFIIMYSLDGKKWQTYRGNSTGTLMVFFGNVDSSGIKHNIFNPPIIARYIRLHPTHYSIRSTLRMELMGCDLNSCSMPLGMESKAISDAQITASSYFTNMFATWSPSKARLHLQGRSNAWRPQVNNPKEWLQVDFQKTMKVTGVTTQGVKSLLTSMYVKEFLISSSQDGHQWTLFFQNGKVKVFQGNQDSFTPVVNSLDPPLLTRYLRIHPQSWVHQIALRMEVLGCEAQDLY</a:t>
            </a:r>
            <a:endParaRPr lang="en-IN" sz="1350" dirty="0">
              <a:solidFill>
                <a:srgbClr val="2F2B20"/>
              </a:solidFill>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7504" y="404664"/>
            <a:ext cx="8164930" cy="5976664"/>
          </a:xfrm>
        </p:spPr>
        <p:txBody>
          <a:bodyPr>
            <a:noAutofit/>
          </a:bodyPr>
          <a:lstStyle/>
          <a:p>
            <a:pPr>
              <a:buClrTx/>
            </a:pPr>
            <a:r>
              <a:rPr lang="en-US" sz="2400" b="1" dirty="0" smtClean="0">
                <a:solidFill>
                  <a:schemeClr val="tx1"/>
                </a:solidFill>
                <a:latin typeface="Times New Roman" pitchFamily="18" charset="0"/>
                <a:cs typeface="Times New Roman" pitchFamily="18" charset="0"/>
              </a:rPr>
              <a:t>Brands </a:t>
            </a:r>
            <a:r>
              <a:rPr lang="en-US" sz="1800" b="1" dirty="0" smtClean="0">
                <a:solidFill>
                  <a:schemeClr val="tx1"/>
                </a:solidFill>
                <a:latin typeface="Times New Roman" pitchFamily="18" charset="0"/>
                <a:cs typeface="Times New Roman" pitchFamily="18" charset="0"/>
              </a:rPr>
              <a:t>: </a:t>
            </a:r>
            <a:r>
              <a:rPr lang="en-IN" sz="1800" dirty="0" err="1" smtClean="0">
                <a:solidFill>
                  <a:schemeClr val="tx1"/>
                </a:solidFill>
                <a:latin typeface="Times New Roman" pitchFamily="18" charset="0"/>
                <a:cs typeface="Times New Roman" pitchFamily="18" charset="0"/>
              </a:rPr>
              <a:t>Advate</a:t>
            </a:r>
            <a:r>
              <a:rPr lang="en-IN" sz="1800" dirty="0" smtClean="0">
                <a:solidFill>
                  <a:schemeClr val="tx1"/>
                </a:solidFill>
                <a:latin typeface="Times New Roman" pitchFamily="18" charset="0"/>
                <a:cs typeface="Times New Roman" pitchFamily="18" charset="0"/>
              </a:rPr>
              <a:t> </a:t>
            </a:r>
            <a:endParaRPr lang="en-US" sz="1800" b="1" dirty="0" smtClean="0">
              <a:solidFill>
                <a:schemeClr val="tx1"/>
              </a:solidFill>
              <a:latin typeface="Times New Roman" pitchFamily="18" charset="0"/>
              <a:cs typeface="Times New Roman" pitchFamily="18" charset="0"/>
            </a:endParaRPr>
          </a:p>
          <a:p>
            <a:pPr>
              <a:buClrTx/>
            </a:pPr>
            <a:r>
              <a:rPr lang="en-US" sz="2400" b="1" dirty="0" smtClean="0">
                <a:solidFill>
                  <a:schemeClr val="tx1"/>
                </a:solidFill>
                <a:latin typeface="Times New Roman" pitchFamily="18" charset="0"/>
                <a:cs typeface="Times New Roman" pitchFamily="18" charset="0"/>
              </a:rPr>
              <a:t>Description : </a:t>
            </a:r>
            <a:r>
              <a:rPr lang="en-IN" sz="1800" dirty="0" err="1" smtClean="0">
                <a:solidFill>
                  <a:schemeClr val="tx1"/>
                </a:solidFill>
                <a:latin typeface="Times New Roman" pitchFamily="18" charset="0"/>
                <a:cs typeface="Times New Roman" pitchFamily="18" charset="0"/>
              </a:rPr>
              <a:t>Advate</a:t>
            </a:r>
            <a:r>
              <a:rPr lang="en-IN" sz="1800" dirty="0" smtClean="0">
                <a:solidFill>
                  <a:schemeClr val="tx1"/>
                </a:solidFill>
                <a:latin typeface="Times New Roman" pitchFamily="18" charset="0"/>
                <a:cs typeface="Times New Roman" pitchFamily="18" charset="0"/>
              </a:rPr>
              <a:t> contains </a:t>
            </a:r>
            <a:r>
              <a:rPr lang="en-IN" sz="1800" dirty="0" err="1" smtClean="0">
                <a:solidFill>
                  <a:schemeClr val="tx1"/>
                </a:solidFill>
                <a:latin typeface="Times New Roman" pitchFamily="18" charset="0"/>
                <a:cs typeface="Times New Roman" pitchFamily="18" charset="0"/>
              </a:rPr>
              <a:t>antihemophilic</a:t>
            </a:r>
            <a:r>
              <a:rPr lang="en-IN" sz="1800" dirty="0" smtClean="0">
                <a:solidFill>
                  <a:schemeClr val="tx1"/>
                </a:solidFill>
                <a:latin typeface="Times New Roman" pitchFamily="18" charset="0"/>
                <a:cs typeface="Times New Roman" pitchFamily="18" charset="0"/>
              </a:rPr>
              <a:t> factor, a naturally occurring protein in the blood that helps blood to </a:t>
            </a:r>
            <a:r>
              <a:rPr lang="en-IN" sz="1800" dirty="0" err="1" smtClean="0">
                <a:solidFill>
                  <a:schemeClr val="tx1"/>
                </a:solidFill>
                <a:latin typeface="Times New Roman" pitchFamily="18" charset="0"/>
                <a:cs typeface="Times New Roman" pitchFamily="18" charset="0"/>
              </a:rPr>
              <a:t>clot.Advate</a:t>
            </a:r>
            <a:r>
              <a:rPr lang="en-IN" sz="1800" dirty="0" smtClean="0">
                <a:solidFill>
                  <a:schemeClr val="tx1"/>
                </a:solidFill>
                <a:latin typeface="Times New Roman" pitchFamily="18" charset="0"/>
                <a:cs typeface="Times New Roman" pitchFamily="18" charset="0"/>
              </a:rPr>
              <a:t> works by temporarily raising levels of factor VIII in the blood to aid in clotting</a:t>
            </a:r>
            <a:r>
              <a:rPr lang="en-IN" sz="2400" dirty="0" smtClean="0">
                <a:solidFill>
                  <a:schemeClr val="tx1"/>
                </a:solidFill>
                <a:latin typeface="Times New Roman" pitchFamily="18" charset="0"/>
                <a:cs typeface="Times New Roman" pitchFamily="18" charset="0"/>
              </a:rPr>
              <a:t>. </a:t>
            </a:r>
            <a:endParaRPr lang="en-US" sz="2400" b="1" dirty="0" smtClean="0">
              <a:solidFill>
                <a:schemeClr val="tx1"/>
              </a:solidFill>
              <a:latin typeface="Times New Roman" pitchFamily="18" charset="0"/>
              <a:cs typeface="Times New Roman" pitchFamily="18" charset="0"/>
            </a:endParaRPr>
          </a:p>
          <a:p>
            <a:pPr>
              <a:buClrTx/>
            </a:pPr>
            <a:r>
              <a:rPr lang="en-US" sz="2400" b="1" dirty="0" smtClean="0">
                <a:solidFill>
                  <a:schemeClr val="tx1"/>
                </a:solidFill>
                <a:latin typeface="Times New Roman" pitchFamily="18" charset="0"/>
                <a:cs typeface="Times New Roman" pitchFamily="18" charset="0"/>
              </a:rPr>
              <a:t>Used for/Prescribed for : </a:t>
            </a:r>
            <a:r>
              <a:rPr lang="en-IN" sz="1800" dirty="0" smtClean="0">
                <a:solidFill>
                  <a:schemeClr val="tx1"/>
                </a:solidFill>
                <a:latin typeface="Times New Roman" pitchFamily="18" charset="0"/>
                <a:cs typeface="Times New Roman" pitchFamily="18" charset="0"/>
              </a:rPr>
              <a:t>ADVATE is a medicine used to replace clotting factor (factor VIII or </a:t>
            </a:r>
            <a:r>
              <a:rPr lang="en-IN" sz="1800" dirty="0" err="1" smtClean="0">
                <a:solidFill>
                  <a:schemeClr val="tx1"/>
                </a:solidFill>
                <a:latin typeface="Times New Roman" pitchFamily="18" charset="0"/>
                <a:cs typeface="Times New Roman" pitchFamily="18" charset="0"/>
              </a:rPr>
              <a:t>antihemophilic</a:t>
            </a:r>
            <a:r>
              <a:rPr lang="en-IN" sz="1800" dirty="0" smtClean="0">
                <a:solidFill>
                  <a:schemeClr val="tx1"/>
                </a:solidFill>
                <a:latin typeface="Times New Roman" pitchFamily="18" charset="0"/>
                <a:cs typeface="Times New Roman" pitchFamily="18" charset="0"/>
              </a:rPr>
              <a:t> factor) that is missing in people with </a:t>
            </a:r>
            <a:r>
              <a:rPr lang="en-IN" sz="1800" dirty="0" err="1" smtClean="0">
                <a:solidFill>
                  <a:schemeClr val="tx1"/>
                </a:solidFill>
                <a:latin typeface="Times New Roman" pitchFamily="18" charset="0"/>
                <a:cs typeface="Times New Roman" pitchFamily="18" charset="0"/>
              </a:rPr>
              <a:t>hemophilia</a:t>
            </a:r>
            <a:r>
              <a:rPr lang="en-IN" sz="1800" dirty="0" smtClean="0">
                <a:solidFill>
                  <a:schemeClr val="tx1"/>
                </a:solidFill>
                <a:latin typeface="Times New Roman" pitchFamily="18" charset="0"/>
                <a:cs typeface="Times New Roman" pitchFamily="18" charset="0"/>
              </a:rPr>
              <a:t> A (also called "classic" </a:t>
            </a:r>
            <a:r>
              <a:rPr lang="en-IN" sz="1800" dirty="0" err="1" smtClean="0">
                <a:solidFill>
                  <a:schemeClr val="tx1"/>
                </a:solidFill>
                <a:latin typeface="Times New Roman" pitchFamily="18" charset="0"/>
                <a:cs typeface="Times New Roman" pitchFamily="18" charset="0"/>
              </a:rPr>
              <a:t>hemophilia</a:t>
            </a:r>
            <a:r>
              <a:rPr lang="en-IN" sz="1800" dirty="0" smtClean="0">
                <a:solidFill>
                  <a:schemeClr val="tx1"/>
                </a:solidFill>
                <a:latin typeface="Times New Roman" pitchFamily="18" charset="0"/>
                <a:cs typeface="Times New Roman" pitchFamily="18" charset="0"/>
              </a:rPr>
              <a:t>).</a:t>
            </a:r>
            <a:br>
              <a:rPr lang="en-IN" sz="1800" dirty="0" smtClean="0">
                <a:solidFill>
                  <a:schemeClr val="tx1"/>
                </a:solidFill>
                <a:latin typeface="Times New Roman" pitchFamily="18" charset="0"/>
                <a:cs typeface="Times New Roman" pitchFamily="18" charset="0"/>
              </a:rPr>
            </a:br>
            <a:r>
              <a:rPr lang="en-IN" sz="1800" dirty="0" smtClean="0">
                <a:solidFill>
                  <a:schemeClr val="tx1"/>
                </a:solidFill>
                <a:latin typeface="Times New Roman" pitchFamily="18" charset="0"/>
                <a:cs typeface="Times New Roman" pitchFamily="18" charset="0"/>
              </a:rPr>
              <a:t>ADVATE is used to prevent and control bleeding in adults and children (0-16 years) with </a:t>
            </a:r>
            <a:r>
              <a:rPr lang="en-IN" sz="1800" dirty="0" err="1" smtClean="0">
                <a:solidFill>
                  <a:schemeClr val="tx1"/>
                </a:solidFill>
                <a:latin typeface="Times New Roman" pitchFamily="18" charset="0"/>
                <a:cs typeface="Times New Roman" pitchFamily="18" charset="0"/>
              </a:rPr>
              <a:t>hemophilia</a:t>
            </a:r>
            <a:r>
              <a:rPr lang="en-IN" sz="1800" dirty="0" smtClean="0">
                <a:solidFill>
                  <a:schemeClr val="tx1"/>
                </a:solidFill>
                <a:latin typeface="Times New Roman" pitchFamily="18" charset="0"/>
                <a:cs typeface="Times New Roman" pitchFamily="18" charset="0"/>
              </a:rPr>
              <a:t> A. </a:t>
            </a:r>
            <a:endParaRPr lang="en-US" sz="1800" b="1" dirty="0" smtClean="0">
              <a:solidFill>
                <a:schemeClr val="tx1"/>
              </a:solidFill>
              <a:latin typeface="Times New Roman" pitchFamily="18" charset="0"/>
              <a:cs typeface="Times New Roman" pitchFamily="18" charset="0"/>
            </a:endParaRPr>
          </a:p>
          <a:p>
            <a:pPr>
              <a:buClrTx/>
            </a:pPr>
            <a:r>
              <a:rPr lang="en-US" sz="2400" b="1" dirty="0" smtClean="0">
                <a:solidFill>
                  <a:schemeClr val="tx1"/>
                </a:solidFill>
                <a:latin typeface="Times New Roman" pitchFamily="18" charset="0"/>
                <a:cs typeface="Times New Roman" pitchFamily="18" charset="0"/>
              </a:rPr>
              <a:t>Form : </a:t>
            </a:r>
            <a:r>
              <a:rPr lang="en-IN" sz="1800" dirty="0" smtClean="0">
                <a:solidFill>
                  <a:schemeClr val="tx1"/>
                </a:solidFill>
                <a:latin typeface="Times New Roman" pitchFamily="18" charset="0"/>
                <a:cs typeface="Times New Roman" pitchFamily="18" charset="0"/>
              </a:rPr>
              <a:t>powder form </a:t>
            </a:r>
            <a:endParaRPr lang="en-US" sz="1800" b="1" dirty="0" smtClean="0">
              <a:solidFill>
                <a:schemeClr val="tx1"/>
              </a:solidFill>
              <a:latin typeface="Times New Roman" pitchFamily="18" charset="0"/>
              <a:cs typeface="Times New Roman" pitchFamily="18" charset="0"/>
            </a:endParaRPr>
          </a:p>
          <a:p>
            <a:pPr>
              <a:buClrTx/>
            </a:pPr>
            <a:r>
              <a:rPr lang="en-US" sz="2400" b="1" dirty="0" smtClean="0">
                <a:solidFill>
                  <a:schemeClr val="tx1"/>
                </a:solidFill>
                <a:latin typeface="Times New Roman" pitchFamily="18" charset="0"/>
                <a:cs typeface="Times New Roman" pitchFamily="18" charset="0"/>
              </a:rPr>
              <a:t>Route of administration :</a:t>
            </a:r>
            <a:r>
              <a:rPr lang="en-IN" sz="1800" dirty="0" smtClean="0">
                <a:solidFill>
                  <a:schemeClr val="tx1"/>
                </a:solidFill>
                <a:latin typeface="Times New Roman" pitchFamily="18" charset="0"/>
                <a:cs typeface="Times New Roman" pitchFamily="18" charset="0"/>
              </a:rPr>
              <a:t> intravenous  injection </a:t>
            </a:r>
            <a:endParaRPr lang="en-IN" sz="1800" dirty="0" smtClean="0">
              <a:solidFill>
                <a:schemeClr val="tx1"/>
              </a:solidFill>
              <a:latin typeface="Times New Roman" pitchFamily="18" charset="0"/>
              <a:cs typeface="Times New Roman" pitchFamily="18" charset="0"/>
            </a:endParaRPr>
          </a:p>
          <a:p>
            <a:pPr>
              <a:buClrTx/>
            </a:pPr>
            <a:r>
              <a:rPr lang="en-US" sz="2400" b="1" dirty="0">
                <a:solidFill>
                  <a:schemeClr val="tx1"/>
                </a:solidFill>
                <a:latin typeface="Times New Roman" pitchFamily="18" charset="0"/>
                <a:cs typeface="Times New Roman" pitchFamily="18" charset="0"/>
              </a:rPr>
              <a:t>Dosage :</a:t>
            </a:r>
            <a:r>
              <a:rPr lang="en-US" sz="3200" b="1" dirty="0">
                <a:solidFill>
                  <a:schemeClr val="tx1"/>
                </a:solidFill>
                <a:latin typeface="Times New Roman" pitchFamily="18" charset="0"/>
                <a:cs typeface="Times New Roman" pitchFamily="18" charset="0"/>
              </a:rPr>
              <a:t> </a:t>
            </a:r>
            <a:r>
              <a:rPr lang="en-IN" sz="1800" dirty="0">
                <a:solidFill>
                  <a:schemeClr val="tx1"/>
                </a:solidFill>
                <a:latin typeface="Times New Roman" pitchFamily="18" charset="0"/>
                <a:cs typeface="Times New Roman" pitchFamily="18" charset="0"/>
              </a:rPr>
              <a:t>Dose (IU) = body weight (kg) × Desired Factor VIII Rise (IU/dL or % of normal) × 0.5 (IU/kg per IU/dL). So example, assuming assuming patient's baseline Factor VIII level is &lt; 1% of normal = A dose of 1750 IU ADVATE administered to a 70 kg patient should be expected to result in a peak post-infusion Factor VIII increase of 1750 IU × {[2 IU/dL]/[IU/kg]}/[70 kg] = 50 IU/dL (50% of normal)</a:t>
            </a:r>
            <a:r>
              <a:rPr lang="en-IN" sz="1800" dirty="0" smtClean="0">
                <a:solidFill>
                  <a:schemeClr val="tx1"/>
                </a:solidFill>
                <a:latin typeface="Times New Roman" pitchFamily="18" charset="0"/>
                <a:cs typeface="Times New Roman" pitchFamily="18" charset="0"/>
              </a:rPr>
              <a:t>.</a:t>
            </a:r>
            <a:endParaRPr lang="en-IN" sz="1800" b="1" dirty="0">
              <a:solidFill>
                <a:schemeClr val="tx1"/>
              </a:solidFill>
              <a:latin typeface="Times New Roman" pitchFamily="18" charset="0"/>
              <a:cs typeface="Times New Roman" pitchFamily="18" charset="0"/>
            </a:endParaRPr>
          </a:p>
          <a:p>
            <a:pPr>
              <a:buClrTx/>
            </a:pPr>
            <a:endParaRPr lang="en-US" sz="1800" b="1" dirty="0" smtClean="0">
              <a:solidFill>
                <a:schemeClr val="tx1"/>
              </a:solidFill>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714620"/>
            <a:ext cx="7620000" cy="2654296"/>
          </a:xfrm>
        </p:spPr>
        <p:txBody>
          <a:bodyPr/>
          <a:lstStyle/>
          <a:p>
            <a:pPr>
              <a:lnSpc>
                <a:spcPct val="150000"/>
              </a:lnSpc>
            </a:pPr>
            <a:r>
              <a:rPr lang="en-US" sz="2400" b="1" dirty="0" smtClean="0">
                <a:solidFill>
                  <a:schemeClr val="tx1"/>
                </a:solidFill>
                <a:latin typeface="Times New Roman" pitchFamily="18" charset="0"/>
                <a:cs typeface="Times New Roman" pitchFamily="18" charset="0"/>
              </a:rPr>
              <a:t>Contraindication </a:t>
            </a:r>
            <a:r>
              <a:rPr lang="en-US" sz="1800" b="1" dirty="0" smtClean="0">
                <a:solidFill>
                  <a:schemeClr val="tx1"/>
                </a:solidFill>
                <a:latin typeface="Times New Roman" pitchFamily="18" charset="0"/>
                <a:cs typeface="Times New Roman" pitchFamily="18" charset="0"/>
              </a:rPr>
              <a:t>: </a:t>
            </a:r>
            <a:br>
              <a:rPr lang="en-US" sz="1800" b="1" dirty="0" smtClean="0">
                <a:solidFill>
                  <a:schemeClr val="tx1"/>
                </a:solidFill>
                <a:latin typeface="Times New Roman" pitchFamily="18" charset="0"/>
                <a:cs typeface="Times New Roman" pitchFamily="18" charset="0"/>
              </a:rPr>
            </a:br>
            <a:r>
              <a:rPr lang="en-IN" sz="1800" dirty="0" smtClean="0">
                <a:solidFill>
                  <a:schemeClr val="tx1"/>
                </a:solidFill>
                <a:latin typeface="Arial"/>
                <a:cs typeface="Arial"/>
              </a:rPr>
              <a:t> </a:t>
            </a:r>
            <a:r>
              <a:rPr lang="en-IN" sz="1800" dirty="0" smtClean="0">
                <a:solidFill>
                  <a:schemeClr val="tx1"/>
                </a:solidFill>
                <a:latin typeface="Times New Roman"/>
                <a:cs typeface="Times New Roman"/>
              </a:rPr>
              <a:t>ADVATE is contraindicated in patients who have life-threatening hypersensitivity reactions, including anaphylaxis, to mouse or hamster protein or other constituents of the product. </a:t>
            </a:r>
            <a:r>
              <a:rPr lang="en-US" sz="1800" b="1" dirty="0" smtClean="0">
                <a:solidFill>
                  <a:schemeClr val="tx1"/>
                </a:solidFill>
                <a:latin typeface="Times New Roman"/>
                <a:cs typeface="Times New Roman"/>
              </a:rPr>
              <a:t/>
            </a:r>
            <a:br>
              <a:rPr lang="en-US" sz="1800" b="1" dirty="0" smtClean="0">
                <a:solidFill>
                  <a:schemeClr val="tx1"/>
                </a:solidFill>
                <a:latin typeface="Times New Roman"/>
                <a:cs typeface="Times New Roman"/>
              </a:rPr>
            </a:br>
            <a:r>
              <a:rPr lang="en-US" sz="2400" b="1" dirty="0" smtClean="0">
                <a:solidFill>
                  <a:schemeClr val="tx1"/>
                </a:solidFill>
                <a:latin typeface="Times New Roman" pitchFamily="18" charset="0"/>
                <a:cs typeface="Times New Roman" pitchFamily="18" charset="0"/>
              </a:rPr>
              <a:t>Side effects : </a:t>
            </a:r>
            <a:br>
              <a:rPr lang="en-US" sz="2400" b="1" dirty="0" smtClean="0">
                <a:solidFill>
                  <a:schemeClr val="tx1"/>
                </a:solidFill>
                <a:latin typeface="Times New Roman" pitchFamily="18" charset="0"/>
                <a:cs typeface="Times New Roman" pitchFamily="18" charset="0"/>
              </a:rPr>
            </a:br>
            <a:r>
              <a:rPr lang="en-IN" sz="2400" b="1" dirty="0" smtClean="0">
                <a:solidFill>
                  <a:schemeClr val="tx1"/>
                </a:solidFill>
                <a:latin typeface="Times New Roman" pitchFamily="18" charset="0"/>
                <a:cs typeface="Times New Roman" pitchFamily="18" charset="0"/>
              </a:rPr>
              <a:t> </a:t>
            </a:r>
            <a:r>
              <a:rPr lang="en-IN" sz="1800" dirty="0" smtClean="0">
                <a:solidFill>
                  <a:schemeClr val="tx1"/>
                </a:solidFill>
                <a:latin typeface="Times New Roman" pitchFamily="18" charset="0"/>
                <a:cs typeface="Times New Roman" pitchFamily="18" charset="0"/>
              </a:rPr>
              <a:t>chest pain; easy bruising, increased bleeding episodes; or bleeding from a wound or where the medicine was injected. </a:t>
            </a:r>
            <a:r>
              <a:rPr lang="en-US" sz="1800" dirty="0" smtClean="0">
                <a:solidFill>
                  <a:schemeClr val="tx1"/>
                </a:solidFill>
                <a:latin typeface="Times New Roman" pitchFamily="18" charset="0"/>
                <a:cs typeface="Times New Roman" pitchFamily="18" charset="0"/>
              </a:rPr>
              <a:t/>
            </a:r>
            <a:br>
              <a:rPr lang="en-US" sz="1800" dirty="0" smtClean="0">
                <a:solidFill>
                  <a:schemeClr val="tx1"/>
                </a:solidFill>
                <a:latin typeface="Times New Roman" pitchFamily="18" charset="0"/>
                <a:cs typeface="Times New Roman" pitchFamily="18" charset="0"/>
              </a:rPr>
            </a:br>
            <a:r>
              <a:rPr lang="en-US" sz="1800" b="1" dirty="0" smtClean="0">
                <a:solidFill>
                  <a:schemeClr val="tx1"/>
                </a:solidFill>
                <a:latin typeface="Times New Roman" pitchFamily="18" charset="0"/>
                <a:cs typeface="Times New Roman" pitchFamily="18" charset="0"/>
              </a:rPr>
              <a:t/>
            </a:r>
            <a:br>
              <a:rPr lang="en-US" sz="1800" b="1" dirty="0" smtClean="0">
                <a:solidFill>
                  <a:schemeClr val="tx1"/>
                </a:solidFill>
                <a:latin typeface="Times New Roman" pitchFamily="18" charset="0"/>
                <a:cs typeface="Times New Roman" pitchFamily="18" charset="0"/>
              </a:rPr>
            </a:br>
            <a:r>
              <a:rPr lang="en-IN" sz="4800" dirty="0" smtClean="0">
                <a:solidFill>
                  <a:schemeClr val="tx1"/>
                </a:solidFill>
                <a:latin typeface="Times New Roman" pitchFamily="18" charset="0"/>
                <a:cs typeface="Times New Roman" pitchFamily="18" charset="0"/>
              </a:rPr>
              <a:t/>
            </a:r>
            <a:br>
              <a:rPr lang="en-IN" sz="4800" dirty="0" smtClean="0">
                <a:solidFill>
                  <a:schemeClr val="tx1"/>
                </a:solidFill>
                <a:latin typeface="Times New Roman" pitchFamily="18" charset="0"/>
                <a:cs typeface="Times New Roman" pitchFamily="18" charset="0"/>
              </a:rPr>
            </a:b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8596" y="1928802"/>
            <a:ext cx="7772400" cy="1857388"/>
          </a:xfrm>
        </p:spPr>
        <p:txBody>
          <a:bodyPr>
            <a:noAutofit/>
          </a:bodyPr>
          <a:lstStyle/>
          <a:p>
            <a:r>
              <a:rPr lang="en-US" sz="2400" b="1" dirty="0" smtClean="0">
                <a:solidFill>
                  <a:schemeClr val="tx1"/>
                </a:solidFill>
                <a:latin typeface="Times New Roman" pitchFamily="18" charset="0"/>
                <a:cs typeface="Times New Roman" pitchFamily="18" charset="0"/>
              </a:rPr>
              <a:t>General references </a:t>
            </a:r>
            <a:r>
              <a:rPr lang="en-US" sz="2400" dirty="0" smtClean="0">
                <a:solidFill>
                  <a:schemeClr val="tx1"/>
                </a:solidFill>
                <a:latin typeface="Times New Roman" pitchFamily="18" charset="0"/>
                <a:cs typeface="Times New Roman" pitchFamily="18" charset="0"/>
              </a:rPr>
              <a:t>: </a:t>
            </a:r>
          </a:p>
          <a:p>
            <a:r>
              <a:rPr lang="en-IN" sz="1800" dirty="0" smtClean="0">
                <a:solidFill>
                  <a:schemeClr val="tx1"/>
                </a:solidFill>
                <a:latin typeface="Times New Roman" pitchFamily="18" charset="0"/>
                <a:cs typeface="Times New Roman" pitchFamily="18" charset="0"/>
              </a:rPr>
              <a:t># </a:t>
            </a:r>
            <a:r>
              <a:rPr lang="en-IN" sz="1800" dirty="0" err="1" smtClean="0">
                <a:solidFill>
                  <a:schemeClr val="tx1"/>
                </a:solidFill>
                <a:latin typeface="Times New Roman" pitchFamily="18" charset="0"/>
                <a:cs typeface="Times New Roman" pitchFamily="18" charset="0"/>
              </a:rPr>
              <a:t>Titheradge</a:t>
            </a:r>
            <a:r>
              <a:rPr lang="en-IN" sz="1800" dirty="0" smtClean="0">
                <a:solidFill>
                  <a:schemeClr val="tx1"/>
                </a:solidFill>
                <a:latin typeface="Times New Roman" pitchFamily="18" charset="0"/>
                <a:cs typeface="Times New Roman" pitchFamily="18" charset="0"/>
              </a:rPr>
              <a:t> MA, </a:t>
            </a:r>
            <a:r>
              <a:rPr lang="en-IN" sz="1800" dirty="0" err="1" smtClean="0">
                <a:solidFill>
                  <a:schemeClr val="tx1"/>
                </a:solidFill>
                <a:latin typeface="Times New Roman" pitchFamily="18" charset="0"/>
                <a:cs typeface="Times New Roman" pitchFamily="18" charset="0"/>
              </a:rPr>
              <a:t>Coore</a:t>
            </a:r>
            <a:r>
              <a:rPr lang="en-IN" sz="1800" dirty="0" smtClean="0">
                <a:solidFill>
                  <a:schemeClr val="tx1"/>
                </a:solidFill>
                <a:latin typeface="Times New Roman" pitchFamily="18" charset="0"/>
                <a:cs typeface="Times New Roman" pitchFamily="18" charset="0"/>
              </a:rPr>
              <a:t> HG: Initial rates of </a:t>
            </a:r>
            <a:r>
              <a:rPr lang="en-IN" sz="1800" dirty="0" err="1" smtClean="0">
                <a:solidFill>
                  <a:schemeClr val="tx1"/>
                </a:solidFill>
                <a:latin typeface="Times New Roman" pitchFamily="18" charset="0"/>
                <a:cs typeface="Times New Roman" pitchFamily="18" charset="0"/>
              </a:rPr>
              <a:t>pyruvate</a:t>
            </a:r>
            <a:r>
              <a:rPr lang="en-IN" sz="1800" dirty="0" smtClean="0">
                <a:solidFill>
                  <a:schemeClr val="tx1"/>
                </a:solidFill>
                <a:latin typeface="Times New Roman" pitchFamily="18" charset="0"/>
                <a:cs typeface="Times New Roman" pitchFamily="18" charset="0"/>
              </a:rPr>
              <a:t> transport in mitochondria determined by an "inhibitor-stop" technique. </a:t>
            </a:r>
            <a:r>
              <a:rPr lang="en-IN" sz="1800" dirty="0" err="1" smtClean="0">
                <a:solidFill>
                  <a:schemeClr val="tx1"/>
                </a:solidFill>
                <a:latin typeface="Times New Roman" pitchFamily="18" charset="0"/>
                <a:cs typeface="Times New Roman" pitchFamily="18" charset="0"/>
              </a:rPr>
              <a:t>Biochem</a:t>
            </a:r>
            <a:r>
              <a:rPr lang="en-IN" sz="1800" dirty="0" smtClean="0">
                <a:solidFill>
                  <a:schemeClr val="tx1"/>
                </a:solidFill>
                <a:latin typeface="Times New Roman" pitchFamily="18" charset="0"/>
                <a:cs typeface="Times New Roman" pitchFamily="18" charset="0"/>
              </a:rPr>
              <a:t> J. 1975 Sep;150(3):553-6. "</a:t>
            </a:r>
            <a:r>
              <a:rPr lang="en-IN" sz="1800" dirty="0" err="1" smtClean="0">
                <a:solidFill>
                  <a:schemeClr val="tx1"/>
                </a:solidFill>
                <a:latin typeface="Times New Roman" pitchFamily="18" charset="0"/>
                <a:cs typeface="Times New Roman" pitchFamily="18" charset="0"/>
              </a:rPr>
              <a:t>Pubmed</a:t>
            </a:r>
            <a:r>
              <a:rPr lang="en-IN" sz="1800" dirty="0" smtClean="0">
                <a:solidFill>
                  <a:schemeClr val="tx1"/>
                </a:solidFill>
                <a:latin typeface="Times New Roman" pitchFamily="18" charset="0"/>
                <a:cs typeface="Times New Roman" pitchFamily="18" charset="0"/>
              </a:rPr>
              <a:t>":http://www.ncbi.nlm.nih.gov/pubmed/2157 </a:t>
            </a:r>
            <a:endParaRPr lang="en-US" sz="1800" dirty="0" smtClean="0">
              <a:solidFill>
                <a:schemeClr val="tx1"/>
              </a:solidFill>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2428868"/>
            <a:ext cx="7620000" cy="1143000"/>
          </a:xfrm>
        </p:spPr>
        <p:txBody>
          <a:bodyPr/>
          <a:lstStyle/>
          <a:p>
            <a:r>
              <a:rPr lang="en-US" sz="2400" b="1" dirty="0" smtClean="0">
                <a:solidFill>
                  <a:schemeClr val="tx1"/>
                </a:solidFill>
                <a:latin typeface="Times New Roman" pitchFamily="18" charset="0"/>
                <a:cs typeface="Times New Roman" pitchFamily="18" charset="0"/>
              </a:rPr>
              <a:t>References</a:t>
            </a:r>
            <a:r>
              <a:rPr lang="en-US" sz="2400" dirty="0" smtClean="0">
                <a:solidFill>
                  <a:schemeClr val="tx1"/>
                </a:solidFill>
                <a:latin typeface="Times New Roman" pitchFamily="18" charset="0"/>
                <a:cs typeface="Times New Roman" pitchFamily="18" charset="0"/>
              </a:rPr>
              <a:t> :</a:t>
            </a:r>
            <a:br>
              <a:rPr lang="en-US" sz="2400" dirty="0" smtClean="0">
                <a:solidFill>
                  <a:schemeClr val="tx1"/>
                </a:solidFill>
                <a:latin typeface="Times New Roman" pitchFamily="18" charset="0"/>
                <a:cs typeface="Times New Roman" pitchFamily="18" charset="0"/>
              </a:rPr>
            </a:br>
            <a:r>
              <a:rPr lang="en-IN" sz="1800" dirty="0" smtClean="0">
                <a:solidFill>
                  <a:schemeClr val="tx1"/>
                </a:solidFill>
              </a:rPr>
              <a:t>http://www.advate.com/assets/pdf/</a:t>
            </a:r>
            <a:r>
              <a:rPr lang="en-IN" sz="1800" smtClean="0">
                <a:solidFill>
                  <a:schemeClr val="tx1"/>
                </a:solidFill>
              </a:rPr>
              <a:t>advate_iri_pi.pdf </a:t>
            </a:r>
            <a:r>
              <a:rPr lang="en-IN" sz="1800" smtClean="0">
                <a:solidFill>
                  <a:schemeClr val="tx1"/>
                </a:solidFill>
              </a:rPr>
              <a:t/>
            </a:r>
            <a:br>
              <a:rPr lang="en-IN" sz="1800" smtClean="0">
                <a:solidFill>
                  <a:schemeClr val="tx1"/>
                </a:solidFill>
              </a:rPr>
            </a:br>
            <a:r>
              <a:rPr lang="en-IN" sz="1800" smtClean="0">
                <a:solidFill>
                  <a:schemeClr val="tx1"/>
                </a:solidFill>
              </a:rPr>
              <a:t>http</a:t>
            </a:r>
            <a:r>
              <a:rPr lang="en-IN" sz="1800" dirty="0" smtClean="0">
                <a:solidFill>
                  <a:schemeClr val="tx1"/>
                </a:solidFill>
              </a:rPr>
              <a:t>://www.baxter.com/healthcare_professionals/products</a:t>
            </a:r>
            <a:r>
              <a:rPr lang="en-IN" sz="1800" smtClean="0">
                <a:solidFill>
                  <a:schemeClr val="tx1"/>
                </a:solidFill>
              </a:rPr>
              <a:t>/</a:t>
            </a:r>
            <a:r>
              <a:rPr lang="en-IN" sz="1800" smtClean="0">
                <a:solidFill>
                  <a:schemeClr val="tx1"/>
                </a:solidFill>
              </a:rPr>
              <a:t>advate.html</a:t>
            </a:r>
            <a:br>
              <a:rPr lang="en-IN" sz="1800" smtClean="0">
                <a:solidFill>
                  <a:schemeClr val="tx1"/>
                </a:solidFill>
              </a:rPr>
            </a:br>
            <a:r>
              <a:rPr lang="en-IN" sz="1800" smtClean="0">
                <a:solidFill>
                  <a:schemeClr val="tx1"/>
                </a:solidFill>
              </a:rPr>
              <a:t> </a:t>
            </a:r>
            <a:r>
              <a:rPr lang="en-IN" sz="1800" dirty="0" smtClean="0">
                <a:solidFill>
                  <a:schemeClr val="tx1"/>
                </a:solidFill>
              </a:rPr>
              <a:t>http://www.drugs.com/advate.html </a:t>
            </a:r>
            <a:endParaRPr lang="en-IN" sz="1800" dirty="0">
              <a:solidFill>
                <a:schemeClr val="tx1"/>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135</TotalTime>
  <Words>356</Words>
  <Application>Microsoft Macintosh PowerPoint</Application>
  <PresentationFormat>On-screen Show (4:3)</PresentationFormat>
  <Paragraphs>42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Adjacency</vt:lpstr>
      <vt:lpstr>Antihemophilic Factor </vt:lpstr>
      <vt:lpstr>PowerPoint Presentation</vt:lpstr>
      <vt:lpstr>PowerPoint Presentation</vt:lpstr>
      <vt:lpstr>PowerPoint Presentation</vt:lpstr>
      <vt:lpstr>PowerPoint Presentation</vt:lpstr>
      <vt:lpstr>PowerPoint Presentation</vt:lpstr>
      <vt:lpstr>Contraindication :   ADVATE is contraindicated in patients who have life-threatening hypersensitivity reactions, including anaphylaxis, to mouse or hamster protein or other constituents of the product.  Side effects :   chest pain; easy bruising, increased bleeding episodes; or bleeding from a wound or where the medicine was injected.    </vt:lpstr>
      <vt:lpstr>PowerPoint Presentation</vt:lpstr>
      <vt:lpstr>References : http://www.advate.com/assets/pdf/advate_iri_pi.pdf  http://www.baxter.com/healthcare_professionals/products/advate.html  http://www.drugs.com/advate.html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Lepirudin</dc:title>
  <dc:creator>Lubna</dc:creator>
  <cp:lastModifiedBy>bic2</cp:lastModifiedBy>
  <cp:revision>17</cp:revision>
  <dcterms:created xsi:type="dcterms:W3CDTF">2014-12-29T07:14:40Z</dcterms:created>
  <dcterms:modified xsi:type="dcterms:W3CDTF">2015-01-11T15:30:10Z</dcterms:modified>
</cp:coreProperties>
</file>